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673" r:id="rId2"/>
    <p:sldId id="674" r:id="rId3"/>
    <p:sldId id="675" r:id="rId4"/>
    <p:sldId id="676" r:id="rId5"/>
    <p:sldId id="677" r:id="rId6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44" autoAdjust="0"/>
    <p:restoredTop sz="99393" autoAdjust="0"/>
  </p:normalViewPr>
  <p:slideViewPr>
    <p:cSldViewPr>
      <p:cViewPr varScale="1">
        <p:scale>
          <a:sx n="107" d="100"/>
          <a:sy n="107" d="100"/>
        </p:scale>
        <p:origin x="-90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11/12/2019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Rectangle 7"/>
          <p:cNvSpPr txBox="1">
            <a:spLocks noGrp="1" noChangeArrowheads="1"/>
          </p:cNvSpPr>
          <p:nvPr/>
        </p:nvSpPr>
        <p:spPr bwMode="auto">
          <a:xfrm>
            <a:off x="3854940" y="944517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77A44A32-E0FB-4F72-A809-31EDB643698D}" type="slidenum">
              <a:rPr lang="fr-FR" altLang="fr-FR" sz="1200" i="0"/>
              <a:pPr algn="r"/>
              <a:t>1</a:t>
            </a:fld>
            <a:endParaRPr lang="fr-FR" altLang="fr-FR" sz="1200" i="0"/>
          </a:p>
        </p:txBody>
      </p:sp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fr-FR" smtClean="0"/>
          </a:p>
        </p:txBody>
      </p:sp>
    </p:spTree>
    <p:extLst>
      <p:ext uri="{BB962C8B-B14F-4D97-AF65-F5344CB8AC3E}">
        <p14:creationId xmlns:p14="http://schemas.microsoft.com/office/powerpoint/2010/main" xmlns="" val="21861006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Rectangle 7"/>
          <p:cNvSpPr txBox="1">
            <a:spLocks noGrp="1" noChangeArrowheads="1"/>
          </p:cNvSpPr>
          <p:nvPr/>
        </p:nvSpPr>
        <p:spPr bwMode="auto">
          <a:xfrm>
            <a:off x="3854940" y="944517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77A44A32-E0FB-4F72-A809-31EDB643698D}" type="slidenum">
              <a:rPr lang="fr-FR" altLang="fr-FR" sz="1200" i="0"/>
              <a:pPr algn="r"/>
              <a:t>2</a:t>
            </a:fld>
            <a:endParaRPr lang="fr-FR" altLang="fr-FR" sz="1200" i="0"/>
          </a:p>
        </p:txBody>
      </p:sp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fr-FR" smtClean="0"/>
          </a:p>
        </p:txBody>
      </p:sp>
    </p:spTree>
    <p:extLst>
      <p:ext uri="{BB962C8B-B14F-4D97-AF65-F5344CB8AC3E}">
        <p14:creationId xmlns:p14="http://schemas.microsoft.com/office/powerpoint/2010/main" xmlns="" val="1518388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Rectangle 7"/>
          <p:cNvSpPr txBox="1">
            <a:spLocks noGrp="1" noChangeArrowheads="1"/>
          </p:cNvSpPr>
          <p:nvPr/>
        </p:nvSpPr>
        <p:spPr bwMode="auto">
          <a:xfrm>
            <a:off x="3854940" y="944517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77A44A32-E0FB-4F72-A809-31EDB643698D}" type="slidenum">
              <a:rPr lang="fr-FR" altLang="fr-FR" sz="1200" i="0"/>
              <a:pPr algn="r"/>
              <a:t>3</a:t>
            </a:fld>
            <a:endParaRPr lang="fr-FR" altLang="fr-FR" sz="1200" i="0"/>
          </a:p>
        </p:txBody>
      </p:sp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fr-FR" smtClean="0"/>
          </a:p>
        </p:txBody>
      </p:sp>
    </p:spTree>
    <p:extLst>
      <p:ext uri="{BB962C8B-B14F-4D97-AF65-F5344CB8AC3E}">
        <p14:creationId xmlns:p14="http://schemas.microsoft.com/office/powerpoint/2010/main" xmlns="" val="32994006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Rectangle 7"/>
          <p:cNvSpPr txBox="1">
            <a:spLocks noGrp="1" noChangeArrowheads="1"/>
          </p:cNvSpPr>
          <p:nvPr/>
        </p:nvSpPr>
        <p:spPr bwMode="auto">
          <a:xfrm>
            <a:off x="3854940" y="944517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77A44A32-E0FB-4F72-A809-31EDB643698D}" type="slidenum">
              <a:rPr lang="fr-FR" altLang="fr-FR" sz="1200" i="0"/>
              <a:pPr algn="r"/>
              <a:t>4</a:t>
            </a:fld>
            <a:endParaRPr lang="fr-FR" altLang="fr-FR" sz="1200" i="0"/>
          </a:p>
        </p:txBody>
      </p:sp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fr-FR" smtClean="0"/>
          </a:p>
        </p:txBody>
      </p:sp>
    </p:spTree>
    <p:extLst>
      <p:ext uri="{BB962C8B-B14F-4D97-AF65-F5344CB8AC3E}">
        <p14:creationId xmlns:p14="http://schemas.microsoft.com/office/powerpoint/2010/main" xmlns="" val="24062175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Rectangle 7"/>
          <p:cNvSpPr txBox="1">
            <a:spLocks noGrp="1" noChangeArrowheads="1"/>
          </p:cNvSpPr>
          <p:nvPr/>
        </p:nvSpPr>
        <p:spPr bwMode="auto">
          <a:xfrm>
            <a:off x="3854940" y="944517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77A44A32-E0FB-4F72-A809-31EDB643698D}" type="slidenum">
              <a:rPr lang="fr-FR" altLang="fr-FR" sz="1200" i="0"/>
              <a:pPr algn="r"/>
              <a:t>5</a:t>
            </a:fld>
            <a:endParaRPr lang="fr-FR" altLang="fr-FR" sz="1200" i="0"/>
          </a:p>
        </p:txBody>
      </p:sp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fr-FR" smtClean="0"/>
          </a:p>
        </p:txBody>
      </p:sp>
    </p:spTree>
    <p:extLst>
      <p:ext uri="{BB962C8B-B14F-4D97-AF65-F5344CB8AC3E}">
        <p14:creationId xmlns:p14="http://schemas.microsoft.com/office/powerpoint/2010/main" xmlns="" val="15330222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12AC8-BF65-4A6A-BCB1-78828E9D9D0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420278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9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Rectangle 3"/>
          <p:cNvSpPr>
            <a:spLocks noChangeArrowheads="1"/>
          </p:cNvSpPr>
          <p:nvPr/>
        </p:nvSpPr>
        <p:spPr bwMode="auto">
          <a:xfrm>
            <a:off x="-1588" y="332656"/>
            <a:ext cx="9398124" cy="594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fr-FR" altLang="fr-FR" sz="800" i="0" dirty="0" smtClean="0">
              <a:solidFill>
                <a:schemeClr val="bg1"/>
              </a:solidFill>
            </a:endParaRPr>
          </a:p>
          <a:p>
            <a:r>
              <a:rPr lang="fr-FR" sz="3000" b="1" dirty="0" smtClean="0">
                <a:solidFill>
                  <a:srgbClr val="FFFF00"/>
                </a:solidFill>
              </a:rPr>
              <a:t>Venez, approchons-nous de la Table du Christ</a:t>
            </a:r>
            <a:r>
              <a:rPr lang="fr-FR" sz="3000" dirty="0" smtClean="0">
                <a:solidFill>
                  <a:srgbClr val="FFFF00"/>
                </a:solidFill>
              </a:rPr>
              <a:t/>
            </a:r>
            <a:br>
              <a:rPr lang="fr-FR" sz="3000" dirty="0" smtClean="0">
                <a:solidFill>
                  <a:srgbClr val="FFFF00"/>
                </a:solidFill>
              </a:rPr>
            </a:br>
            <a:r>
              <a:rPr lang="fr-FR" sz="3000" b="1" dirty="0" smtClean="0">
                <a:solidFill>
                  <a:srgbClr val="FFFF00"/>
                </a:solidFill>
              </a:rPr>
              <a:t>Il nous livre son Corps et son Sang</a:t>
            </a:r>
            <a:r>
              <a:rPr lang="fr-FR" sz="3000" dirty="0" smtClean="0">
                <a:solidFill>
                  <a:srgbClr val="FFFF00"/>
                </a:solidFill>
              </a:rPr>
              <a:t/>
            </a:r>
            <a:br>
              <a:rPr lang="fr-FR" sz="3000" dirty="0" smtClean="0">
                <a:solidFill>
                  <a:srgbClr val="FFFF00"/>
                </a:solidFill>
              </a:rPr>
            </a:br>
            <a:r>
              <a:rPr lang="fr-FR" sz="3000" b="1" dirty="0" smtClean="0">
                <a:solidFill>
                  <a:srgbClr val="FFFF00"/>
                </a:solidFill>
              </a:rPr>
              <a:t>Il se fait nourriture, Pain de Vie éternelle</a:t>
            </a:r>
            <a:r>
              <a:rPr lang="fr-FR" sz="3000" dirty="0" smtClean="0">
                <a:solidFill>
                  <a:srgbClr val="FFFF00"/>
                </a:solidFill>
              </a:rPr>
              <a:t/>
            </a:r>
            <a:br>
              <a:rPr lang="fr-FR" sz="3000" dirty="0" smtClean="0">
                <a:solidFill>
                  <a:srgbClr val="FFFF00"/>
                </a:solidFill>
              </a:rPr>
            </a:br>
            <a:r>
              <a:rPr lang="fr-FR" sz="3000" b="1" dirty="0" smtClean="0">
                <a:solidFill>
                  <a:srgbClr val="FFFF00"/>
                </a:solidFill>
              </a:rPr>
              <a:t>Nous fait boire à la coupe des Noces de l’Agneau.</a:t>
            </a:r>
            <a:endParaRPr lang="fr-FR" sz="3000" dirty="0" smtClean="0">
              <a:solidFill>
                <a:srgbClr val="FFFF00"/>
              </a:solidFill>
            </a:endParaRPr>
          </a:p>
          <a:p>
            <a:endParaRPr lang="fr-FR" altLang="fr-FR" sz="800" dirty="0" smtClean="0">
              <a:solidFill>
                <a:schemeClr val="bg1"/>
              </a:solidFill>
            </a:endParaRPr>
          </a:p>
          <a:p>
            <a:endParaRPr lang="fr-FR" altLang="fr-FR" sz="800" dirty="0" smtClean="0">
              <a:solidFill>
                <a:schemeClr val="bg1"/>
              </a:solidFill>
            </a:endParaRPr>
          </a:p>
          <a:p>
            <a:pPr marL="355600" lvl="0" indent="-355600"/>
            <a:r>
              <a:rPr lang="fr-FR" sz="3000" i="0" dirty="0" smtClean="0">
                <a:solidFill>
                  <a:schemeClr val="bg1"/>
                </a:solidFill>
              </a:rPr>
              <a:t>1. </a:t>
            </a:r>
            <a:r>
              <a:rPr lang="fr-FR" sz="2800" i="0" dirty="0" smtClean="0">
                <a:solidFill>
                  <a:schemeClr val="bg1"/>
                </a:solidFill>
              </a:rPr>
              <a:t>La Sagesse de Dieu a préparé son vin,</a:t>
            </a:r>
            <a:r>
              <a:rPr lang="fr-FR" sz="2800" b="1" i="0" dirty="0" smtClean="0">
                <a:solidFill>
                  <a:schemeClr val="bg1"/>
                </a:solidFill>
              </a:rPr>
              <a:t> 		</a:t>
            </a:r>
            <a:r>
              <a:rPr lang="fr-FR" sz="2800" i="0" dirty="0" smtClean="0">
                <a:solidFill>
                  <a:schemeClr val="bg1"/>
                </a:solidFill>
              </a:rPr>
              <a:t/>
            </a:r>
            <a:br>
              <a:rPr lang="fr-FR" sz="2800" i="0" dirty="0" smtClean="0">
                <a:solidFill>
                  <a:schemeClr val="bg1"/>
                </a:solidFill>
              </a:rPr>
            </a:br>
            <a:r>
              <a:rPr lang="fr-FR" sz="2800" i="0" dirty="0" smtClean="0">
                <a:solidFill>
                  <a:schemeClr val="bg1"/>
                </a:solidFill>
              </a:rPr>
              <a:t>Elle a dressé la table, elle invite les saints :</a:t>
            </a:r>
            <a:br>
              <a:rPr lang="fr-FR" sz="2800" i="0" dirty="0" smtClean="0">
                <a:solidFill>
                  <a:schemeClr val="bg1"/>
                </a:solidFill>
              </a:rPr>
            </a:br>
            <a:r>
              <a:rPr lang="fr-FR" sz="2800" i="0" dirty="0" smtClean="0">
                <a:solidFill>
                  <a:schemeClr val="bg1"/>
                </a:solidFill>
              </a:rPr>
              <a:t>« Venez boire à la coupe ! Venez manger le pain !</a:t>
            </a:r>
            <a:br>
              <a:rPr lang="fr-FR" sz="2800" i="0" dirty="0" smtClean="0">
                <a:solidFill>
                  <a:schemeClr val="bg1"/>
                </a:solidFill>
              </a:rPr>
            </a:br>
            <a:r>
              <a:rPr lang="fr-FR" sz="2800" i="0" dirty="0" smtClean="0">
                <a:solidFill>
                  <a:schemeClr val="bg1"/>
                </a:solidFill>
              </a:rPr>
              <a:t>Soyez la joie de Dieu, accourez au Festin ! »</a:t>
            </a:r>
          </a:p>
          <a:p>
            <a:endParaRPr lang="fr-FR" sz="800" i="0" dirty="0" smtClean="0">
              <a:solidFill>
                <a:schemeClr val="bg1"/>
              </a:solidFill>
            </a:endParaRPr>
          </a:p>
          <a:p>
            <a:pPr marL="355600" lvl="0" indent="-355600"/>
            <a:r>
              <a:rPr lang="fr-FR" sz="3000" i="0" dirty="0" smtClean="0">
                <a:solidFill>
                  <a:schemeClr val="bg1"/>
                </a:solidFill>
              </a:rPr>
              <a:t>2. </a:t>
            </a:r>
            <a:r>
              <a:rPr lang="fr-FR" sz="2800" i="0" dirty="0" smtClean="0">
                <a:solidFill>
                  <a:schemeClr val="bg1"/>
                </a:solidFill>
              </a:rPr>
              <a:t>Par le pain et le vin reçus en communion,</a:t>
            </a:r>
            <a:br>
              <a:rPr lang="fr-FR" sz="2800" i="0" dirty="0" smtClean="0">
                <a:solidFill>
                  <a:schemeClr val="bg1"/>
                </a:solidFill>
              </a:rPr>
            </a:br>
            <a:r>
              <a:rPr lang="fr-FR" sz="2800" i="0" dirty="0" smtClean="0">
                <a:solidFill>
                  <a:schemeClr val="bg1"/>
                </a:solidFill>
              </a:rPr>
              <a:t>Voici le sacrifice qui nous rend à la Vie.</a:t>
            </a:r>
            <a:br>
              <a:rPr lang="fr-FR" sz="2800" i="0" dirty="0" smtClean="0">
                <a:solidFill>
                  <a:schemeClr val="bg1"/>
                </a:solidFill>
              </a:rPr>
            </a:br>
            <a:r>
              <a:rPr lang="fr-FR" sz="2800" i="0" dirty="0" smtClean="0">
                <a:solidFill>
                  <a:schemeClr val="bg1"/>
                </a:solidFill>
              </a:rPr>
              <a:t>Le sang de l’Alliance jaillit du cœur de Dieu,</a:t>
            </a:r>
            <a:br>
              <a:rPr lang="fr-FR" sz="2800" i="0" dirty="0" smtClean="0">
                <a:solidFill>
                  <a:schemeClr val="bg1"/>
                </a:solidFill>
              </a:rPr>
            </a:br>
            <a:r>
              <a:rPr lang="fr-FR" sz="2800" i="0" dirty="0" smtClean="0">
                <a:solidFill>
                  <a:schemeClr val="bg1"/>
                </a:solidFill>
              </a:rPr>
              <a:t>Quand le Verbe fait chair s’offre à nous sur la Croix.</a:t>
            </a: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800" i="0" dirty="0">
                <a:solidFill>
                  <a:srgbClr val="00CC00"/>
                </a:solidFill>
                <a:latin typeface="Comic Sans MS" pitchFamily="66" charset="0"/>
              </a:rPr>
              <a:t>Liturgie de </a:t>
            </a:r>
            <a:r>
              <a:rPr lang="fr-FR" sz="2800" i="0" dirty="0" smtClean="0">
                <a:solidFill>
                  <a:srgbClr val="00CC00"/>
                </a:solidFill>
                <a:latin typeface="Comic Sans MS" pitchFamily="66" charset="0"/>
              </a:rPr>
              <a:t>l’</a:t>
            </a:r>
            <a:r>
              <a:rPr lang="fr-FR" sz="2800" i="0" dirty="0" smtClean="0">
                <a:solidFill>
                  <a:srgbClr val="FFC000"/>
                </a:solidFill>
                <a:latin typeface="Comic Sans MS" pitchFamily="66" charset="0"/>
              </a:rPr>
              <a:t>Eucharistie </a:t>
            </a:r>
            <a:r>
              <a:rPr lang="fr-FR" sz="2800" i="0" dirty="0">
                <a:solidFill>
                  <a:srgbClr val="99CCFF"/>
                </a:solidFill>
                <a:latin typeface="Comic Sans MS" pitchFamily="66" charset="0"/>
              </a:rPr>
              <a:t>-&gt; Communion </a:t>
            </a:r>
            <a:endParaRPr lang="fr-FR" sz="2800" i="0" dirty="0">
              <a:solidFill>
                <a:srgbClr val="99C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54002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Rectangle 3"/>
          <p:cNvSpPr>
            <a:spLocks noChangeArrowheads="1"/>
          </p:cNvSpPr>
          <p:nvPr/>
        </p:nvSpPr>
        <p:spPr bwMode="auto">
          <a:xfrm>
            <a:off x="-1588" y="332656"/>
            <a:ext cx="9398124" cy="6063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fr-FR" altLang="fr-FR" sz="800" i="0" dirty="0" smtClean="0">
              <a:solidFill>
                <a:schemeClr val="bg1"/>
              </a:solidFill>
            </a:endParaRPr>
          </a:p>
          <a:p>
            <a:r>
              <a:rPr lang="fr-FR" sz="3000" b="1" dirty="0" smtClean="0">
                <a:solidFill>
                  <a:srgbClr val="FFFF00"/>
                </a:solidFill>
              </a:rPr>
              <a:t>Venez, approchons-nous de la Table du Christ</a:t>
            </a:r>
            <a:r>
              <a:rPr lang="fr-FR" sz="3000" dirty="0" smtClean="0">
                <a:solidFill>
                  <a:srgbClr val="FFFF00"/>
                </a:solidFill>
              </a:rPr>
              <a:t/>
            </a:r>
            <a:br>
              <a:rPr lang="fr-FR" sz="3000" dirty="0" smtClean="0">
                <a:solidFill>
                  <a:srgbClr val="FFFF00"/>
                </a:solidFill>
              </a:rPr>
            </a:br>
            <a:r>
              <a:rPr lang="fr-FR" sz="3000" b="1" dirty="0" smtClean="0">
                <a:solidFill>
                  <a:srgbClr val="FFFF00"/>
                </a:solidFill>
              </a:rPr>
              <a:t>Il nous livre son Corps et son Sang</a:t>
            </a:r>
            <a:r>
              <a:rPr lang="fr-FR" sz="3000" dirty="0" smtClean="0">
                <a:solidFill>
                  <a:srgbClr val="FFFF00"/>
                </a:solidFill>
              </a:rPr>
              <a:t/>
            </a:r>
            <a:br>
              <a:rPr lang="fr-FR" sz="3000" dirty="0" smtClean="0">
                <a:solidFill>
                  <a:srgbClr val="FFFF00"/>
                </a:solidFill>
              </a:rPr>
            </a:br>
            <a:r>
              <a:rPr lang="fr-FR" sz="3000" b="1" dirty="0" smtClean="0">
                <a:solidFill>
                  <a:srgbClr val="FFFF00"/>
                </a:solidFill>
              </a:rPr>
              <a:t>Il se fait nourriture, Pain de Vie éternelle</a:t>
            </a:r>
            <a:r>
              <a:rPr lang="fr-FR" sz="3000" dirty="0" smtClean="0">
                <a:solidFill>
                  <a:srgbClr val="FFFF00"/>
                </a:solidFill>
              </a:rPr>
              <a:t/>
            </a:r>
            <a:br>
              <a:rPr lang="fr-FR" sz="3000" dirty="0" smtClean="0">
                <a:solidFill>
                  <a:srgbClr val="FFFF00"/>
                </a:solidFill>
              </a:rPr>
            </a:br>
            <a:r>
              <a:rPr lang="fr-FR" sz="3000" b="1" dirty="0" smtClean="0">
                <a:solidFill>
                  <a:srgbClr val="FFFF00"/>
                </a:solidFill>
              </a:rPr>
              <a:t>Nous fait boire à la coupe des Noces de l’Agneau.</a:t>
            </a:r>
            <a:endParaRPr lang="fr-FR" sz="3000" dirty="0" smtClean="0">
              <a:solidFill>
                <a:srgbClr val="FFFF00"/>
              </a:solidFill>
            </a:endParaRPr>
          </a:p>
          <a:p>
            <a:endParaRPr lang="fr-FR" altLang="fr-FR" sz="800" dirty="0" smtClean="0">
              <a:solidFill>
                <a:schemeClr val="bg1"/>
              </a:solidFill>
            </a:endParaRPr>
          </a:p>
          <a:p>
            <a:endParaRPr lang="fr-FR" altLang="fr-FR" sz="800" dirty="0" smtClean="0">
              <a:solidFill>
                <a:schemeClr val="bg1"/>
              </a:solidFill>
            </a:endParaRPr>
          </a:p>
          <a:p>
            <a:pPr marL="355600" indent="-355600"/>
            <a:r>
              <a:rPr lang="fr-FR" sz="3000" i="0" dirty="0" smtClean="0">
                <a:solidFill>
                  <a:schemeClr val="bg1"/>
                </a:solidFill>
              </a:rPr>
              <a:t>3. </a:t>
            </a:r>
            <a:r>
              <a:rPr lang="fr-FR" sz="2800" i="0" dirty="0" smtClean="0">
                <a:solidFill>
                  <a:schemeClr val="bg1"/>
                </a:solidFill>
              </a:rPr>
              <a:t>Dieu est notre berger, nous ne manquons de rien,</a:t>
            </a:r>
            <a:br>
              <a:rPr lang="fr-FR" sz="2800" i="0" dirty="0" smtClean="0">
                <a:solidFill>
                  <a:schemeClr val="bg1"/>
                </a:solidFill>
              </a:rPr>
            </a:br>
            <a:r>
              <a:rPr lang="fr-FR" sz="2800" i="0" dirty="0" smtClean="0">
                <a:solidFill>
                  <a:schemeClr val="bg1"/>
                </a:solidFill>
              </a:rPr>
              <a:t>Sur des prés d’herbe fraiche, Il nous fait reposer.</a:t>
            </a:r>
            <a:br>
              <a:rPr lang="fr-FR" sz="2800" i="0" dirty="0" smtClean="0">
                <a:solidFill>
                  <a:schemeClr val="bg1"/>
                </a:solidFill>
              </a:rPr>
            </a:br>
            <a:r>
              <a:rPr lang="fr-FR" sz="2800" i="0" dirty="0" smtClean="0">
                <a:solidFill>
                  <a:schemeClr val="bg1"/>
                </a:solidFill>
              </a:rPr>
              <a:t>Il restaure notre âme, Il nous garde du mal,</a:t>
            </a:r>
            <a:br>
              <a:rPr lang="fr-FR" sz="2800" i="0" dirty="0" smtClean="0">
                <a:solidFill>
                  <a:schemeClr val="bg1"/>
                </a:solidFill>
              </a:rPr>
            </a:br>
            <a:r>
              <a:rPr lang="fr-FR" sz="2800" i="0" dirty="0" smtClean="0">
                <a:solidFill>
                  <a:schemeClr val="bg1"/>
                </a:solidFill>
              </a:rPr>
              <a:t>Quand il dresse pour nous la Table du Salut.</a:t>
            </a:r>
          </a:p>
          <a:p>
            <a:pPr marL="355600" lvl="0" indent="-355600"/>
            <a:endParaRPr lang="fr-FR" sz="800" i="0" dirty="0" smtClean="0">
              <a:solidFill>
                <a:schemeClr val="bg1"/>
              </a:solidFill>
            </a:endParaRPr>
          </a:p>
          <a:p>
            <a:endParaRPr lang="fr-FR" sz="800" i="0" dirty="0" smtClean="0">
              <a:solidFill>
                <a:schemeClr val="bg1"/>
              </a:solidFill>
            </a:endParaRPr>
          </a:p>
          <a:p>
            <a:pPr marL="355600" lvl="0" indent="-355600"/>
            <a:r>
              <a:rPr lang="fr-FR" sz="3000" i="0" dirty="0" smtClean="0">
                <a:solidFill>
                  <a:schemeClr val="bg1"/>
                </a:solidFill>
              </a:rPr>
              <a:t>4. </a:t>
            </a:r>
            <a:r>
              <a:rPr lang="fr-FR" sz="2800" i="0" dirty="0" smtClean="0">
                <a:solidFill>
                  <a:schemeClr val="bg1"/>
                </a:solidFill>
              </a:rPr>
              <a:t>Réjouis-toi, Sion ! Chante Jérusalem !			</a:t>
            </a:r>
            <a:br>
              <a:rPr lang="fr-FR" sz="2800" i="0" dirty="0" smtClean="0">
                <a:solidFill>
                  <a:schemeClr val="bg1"/>
                </a:solidFill>
              </a:rPr>
            </a:br>
            <a:r>
              <a:rPr lang="fr-FR" sz="2800" i="0" dirty="0" smtClean="0">
                <a:solidFill>
                  <a:schemeClr val="bg1"/>
                </a:solidFill>
              </a:rPr>
              <a:t>Reçois le sacrifice qui te donne la paix !</a:t>
            </a:r>
            <a:br>
              <a:rPr lang="fr-FR" sz="2800" i="0" dirty="0" smtClean="0">
                <a:solidFill>
                  <a:schemeClr val="bg1"/>
                </a:solidFill>
              </a:rPr>
            </a:br>
            <a:r>
              <a:rPr lang="fr-FR" sz="2800" i="0" dirty="0" smtClean="0">
                <a:solidFill>
                  <a:schemeClr val="bg1"/>
                </a:solidFill>
              </a:rPr>
              <a:t>Dieu te comble de grâce, Il vient te visiter 		</a:t>
            </a:r>
            <a:br>
              <a:rPr lang="fr-FR" sz="2800" i="0" dirty="0" smtClean="0">
                <a:solidFill>
                  <a:schemeClr val="bg1"/>
                </a:solidFill>
              </a:rPr>
            </a:br>
            <a:r>
              <a:rPr lang="fr-FR" sz="2800" i="0" dirty="0" smtClean="0">
                <a:solidFill>
                  <a:schemeClr val="bg1"/>
                </a:solidFill>
              </a:rPr>
              <a:t>Afin de rassembler tes enfants dispersés.</a:t>
            </a: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800" i="0" dirty="0">
                <a:solidFill>
                  <a:srgbClr val="00CC00"/>
                </a:solidFill>
                <a:latin typeface="Comic Sans MS" pitchFamily="66" charset="0"/>
              </a:rPr>
              <a:t>Liturgie de </a:t>
            </a:r>
            <a:r>
              <a:rPr lang="fr-FR" sz="2800" i="0" dirty="0" smtClean="0">
                <a:solidFill>
                  <a:srgbClr val="00CC00"/>
                </a:solidFill>
                <a:latin typeface="Comic Sans MS" pitchFamily="66" charset="0"/>
              </a:rPr>
              <a:t>l’</a:t>
            </a:r>
            <a:r>
              <a:rPr lang="fr-FR" sz="2800" i="0" dirty="0" smtClean="0">
                <a:solidFill>
                  <a:srgbClr val="FFC000"/>
                </a:solidFill>
                <a:latin typeface="Comic Sans MS" pitchFamily="66" charset="0"/>
              </a:rPr>
              <a:t>Eucharistie </a:t>
            </a:r>
            <a:r>
              <a:rPr lang="fr-FR" sz="2800" i="0" dirty="0">
                <a:solidFill>
                  <a:srgbClr val="99CCFF"/>
                </a:solidFill>
                <a:latin typeface="Comic Sans MS" pitchFamily="66" charset="0"/>
              </a:rPr>
              <a:t>-&gt; Communion </a:t>
            </a:r>
            <a:endParaRPr lang="fr-FR" sz="2800" i="0" dirty="0">
              <a:solidFill>
                <a:srgbClr val="99C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38834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Rectangle 3"/>
          <p:cNvSpPr>
            <a:spLocks noChangeArrowheads="1"/>
          </p:cNvSpPr>
          <p:nvPr/>
        </p:nvSpPr>
        <p:spPr bwMode="auto">
          <a:xfrm>
            <a:off x="-1588" y="332656"/>
            <a:ext cx="9398124" cy="6063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fr-FR" altLang="fr-FR" sz="800" i="0" dirty="0" smtClean="0">
              <a:solidFill>
                <a:schemeClr val="bg1"/>
              </a:solidFill>
            </a:endParaRPr>
          </a:p>
          <a:p>
            <a:r>
              <a:rPr lang="fr-FR" sz="3000" b="1" dirty="0" smtClean="0">
                <a:solidFill>
                  <a:srgbClr val="FFFF00"/>
                </a:solidFill>
              </a:rPr>
              <a:t>Venez, approchons-nous de la Table du Christ</a:t>
            </a:r>
            <a:r>
              <a:rPr lang="fr-FR" sz="3000" dirty="0" smtClean="0">
                <a:solidFill>
                  <a:srgbClr val="FFFF00"/>
                </a:solidFill>
              </a:rPr>
              <a:t/>
            </a:r>
            <a:br>
              <a:rPr lang="fr-FR" sz="3000" dirty="0" smtClean="0">
                <a:solidFill>
                  <a:srgbClr val="FFFF00"/>
                </a:solidFill>
              </a:rPr>
            </a:br>
            <a:r>
              <a:rPr lang="fr-FR" sz="3000" b="1" dirty="0" smtClean="0">
                <a:solidFill>
                  <a:srgbClr val="FFFF00"/>
                </a:solidFill>
              </a:rPr>
              <a:t>Il nous livre son Corps et son Sang</a:t>
            </a:r>
            <a:r>
              <a:rPr lang="fr-FR" sz="3000" dirty="0" smtClean="0">
                <a:solidFill>
                  <a:srgbClr val="FFFF00"/>
                </a:solidFill>
              </a:rPr>
              <a:t/>
            </a:r>
            <a:br>
              <a:rPr lang="fr-FR" sz="3000" dirty="0" smtClean="0">
                <a:solidFill>
                  <a:srgbClr val="FFFF00"/>
                </a:solidFill>
              </a:rPr>
            </a:br>
            <a:r>
              <a:rPr lang="fr-FR" sz="3000" b="1" dirty="0" smtClean="0">
                <a:solidFill>
                  <a:srgbClr val="FFFF00"/>
                </a:solidFill>
              </a:rPr>
              <a:t>Il se fait nourriture, Pain de Vie éternelle</a:t>
            </a:r>
            <a:r>
              <a:rPr lang="fr-FR" sz="3000" dirty="0" smtClean="0">
                <a:solidFill>
                  <a:srgbClr val="FFFF00"/>
                </a:solidFill>
              </a:rPr>
              <a:t/>
            </a:r>
            <a:br>
              <a:rPr lang="fr-FR" sz="3000" dirty="0" smtClean="0">
                <a:solidFill>
                  <a:srgbClr val="FFFF00"/>
                </a:solidFill>
              </a:rPr>
            </a:br>
            <a:r>
              <a:rPr lang="fr-FR" sz="3000" b="1" dirty="0" smtClean="0">
                <a:solidFill>
                  <a:srgbClr val="FFFF00"/>
                </a:solidFill>
              </a:rPr>
              <a:t>Nous fait boire à la coupe des Noces de l’Agneau.</a:t>
            </a:r>
            <a:endParaRPr lang="fr-FR" sz="3000" dirty="0" smtClean="0">
              <a:solidFill>
                <a:srgbClr val="FFFF00"/>
              </a:solidFill>
            </a:endParaRPr>
          </a:p>
          <a:p>
            <a:endParaRPr lang="fr-FR" altLang="fr-FR" sz="800" dirty="0" smtClean="0">
              <a:solidFill>
                <a:schemeClr val="bg1"/>
              </a:solidFill>
            </a:endParaRPr>
          </a:p>
          <a:p>
            <a:endParaRPr lang="fr-FR" altLang="fr-FR" sz="800" dirty="0" smtClean="0">
              <a:solidFill>
                <a:schemeClr val="bg1"/>
              </a:solidFill>
            </a:endParaRPr>
          </a:p>
          <a:p>
            <a:pPr marL="355600" lvl="0" indent="-355600"/>
            <a:r>
              <a:rPr lang="fr-FR" sz="3000" i="0" dirty="0" smtClean="0">
                <a:solidFill>
                  <a:schemeClr val="bg1"/>
                </a:solidFill>
              </a:rPr>
              <a:t>5. </a:t>
            </a:r>
            <a:r>
              <a:rPr lang="fr-FR" sz="2800" i="0" dirty="0" smtClean="0">
                <a:solidFill>
                  <a:schemeClr val="bg1"/>
                </a:solidFill>
              </a:rPr>
              <a:t>Rayonne et resplendis, Église du Seigneur,</a:t>
            </a:r>
            <a:br>
              <a:rPr lang="fr-FR" sz="2800" i="0" dirty="0" smtClean="0">
                <a:solidFill>
                  <a:schemeClr val="bg1"/>
                </a:solidFill>
              </a:rPr>
            </a:br>
            <a:r>
              <a:rPr lang="fr-FR" sz="2800" i="0" dirty="0" smtClean="0">
                <a:solidFill>
                  <a:schemeClr val="bg1"/>
                </a:solidFill>
              </a:rPr>
              <a:t>Car Il est ta Lumière, Dieu L’a ressuscité !</a:t>
            </a:r>
            <a:br>
              <a:rPr lang="fr-FR" sz="2800" i="0" dirty="0" smtClean="0">
                <a:solidFill>
                  <a:schemeClr val="bg1"/>
                </a:solidFill>
              </a:rPr>
            </a:br>
            <a:r>
              <a:rPr lang="fr-FR" sz="2800" i="0" dirty="0" smtClean="0">
                <a:solidFill>
                  <a:schemeClr val="bg1"/>
                </a:solidFill>
              </a:rPr>
              <a:t>Que tout genou fléchisse au nom de Jésus-Christ ! </a:t>
            </a:r>
            <a:br>
              <a:rPr lang="fr-FR" sz="2800" i="0" dirty="0" smtClean="0">
                <a:solidFill>
                  <a:schemeClr val="bg1"/>
                </a:solidFill>
              </a:rPr>
            </a:br>
            <a:r>
              <a:rPr lang="fr-FR" sz="2800" i="0" dirty="0" smtClean="0">
                <a:solidFill>
                  <a:schemeClr val="bg1"/>
                </a:solidFill>
              </a:rPr>
              <a:t>Il nous rend à la vie par son Eucharistie !</a:t>
            </a:r>
          </a:p>
          <a:p>
            <a:pPr marL="355600" indent="-355600"/>
            <a:endParaRPr lang="fr-FR" sz="800" i="0" dirty="0" smtClean="0">
              <a:solidFill>
                <a:schemeClr val="bg1"/>
              </a:solidFill>
            </a:endParaRPr>
          </a:p>
          <a:p>
            <a:pPr marL="355600" lvl="0" indent="-355600"/>
            <a:endParaRPr lang="fr-FR" sz="800" i="0" dirty="0" smtClean="0">
              <a:solidFill>
                <a:schemeClr val="bg1"/>
              </a:solidFill>
            </a:endParaRPr>
          </a:p>
          <a:p>
            <a:pPr marL="355600" indent="-355600"/>
            <a:r>
              <a:rPr lang="fr-FR" sz="3000" i="0" dirty="0" smtClean="0">
                <a:solidFill>
                  <a:schemeClr val="bg1"/>
                </a:solidFill>
              </a:rPr>
              <a:t>6. </a:t>
            </a:r>
            <a:r>
              <a:rPr lang="fr-FR" sz="2800" i="0" dirty="0" smtClean="0">
                <a:solidFill>
                  <a:schemeClr val="bg1"/>
                </a:solidFill>
              </a:rPr>
              <a:t>Au cours des premiers temps, lorsque le juste, Abel, </a:t>
            </a:r>
            <a:br>
              <a:rPr lang="fr-FR" sz="2800" i="0" dirty="0" smtClean="0">
                <a:solidFill>
                  <a:schemeClr val="bg1"/>
                </a:solidFill>
              </a:rPr>
            </a:br>
            <a:r>
              <a:rPr lang="fr-FR" sz="2800" i="0" dirty="0" smtClean="0">
                <a:solidFill>
                  <a:schemeClr val="bg1"/>
                </a:solidFill>
              </a:rPr>
              <a:t>Offrit le sacrifice, signe du don parfait,</a:t>
            </a:r>
            <a:br>
              <a:rPr lang="fr-FR" sz="2800" i="0" dirty="0" smtClean="0">
                <a:solidFill>
                  <a:schemeClr val="bg1"/>
                </a:solidFill>
              </a:rPr>
            </a:br>
            <a:r>
              <a:rPr lang="fr-FR" sz="2800" i="0" dirty="0" smtClean="0">
                <a:solidFill>
                  <a:schemeClr val="bg1"/>
                </a:solidFill>
              </a:rPr>
              <a:t>Par la main de son frère, son sang fut répandu,</a:t>
            </a:r>
            <a:br>
              <a:rPr lang="fr-FR" sz="2800" i="0" dirty="0" smtClean="0">
                <a:solidFill>
                  <a:schemeClr val="bg1"/>
                </a:solidFill>
              </a:rPr>
            </a:br>
            <a:r>
              <a:rPr lang="fr-FR" sz="2800" i="0" dirty="0" smtClean="0">
                <a:solidFill>
                  <a:schemeClr val="bg1"/>
                </a:solidFill>
              </a:rPr>
              <a:t>Comme un cri d’innocent préfigurant Jésus.</a:t>
            </a: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800" i="0" dirty="0">
                <a:solidFill>
                  <a:srgbClr val="00CC00"/>
                </a:solidFill>
                <a:latin typeface="Comic Sans MS" pitchFamily="66" charset="0"/>
              </a:rPr>
              <a:t>Liturgie de </a:t>
            </a:r>
            <a:r>
              <a:rPr lang="fr-FR" sz="2800" i="0" dirty="0" smtClean="0">
                <a:solidFill>
                  <a:srgbClr val="00CC00"/>
                </a:solidFill>
                <a:latin typeface="Comic Sans MS" pitchFamily="66" charset="0"/>
              </a:rPr>
              <a:t>l’</a:t>
            </a:r>
            <a:r>
              <a:rPr lang="fr-FR" sz="2800" i="0" dirty="0" smtClean="0">
                <a:solidFill>
                  <a:srgbClr val="FFC000"/>
                </a:solidFill>
                <a:latin typeface="Comic Sans MS" pitchFamily="66" charset="0"/>
              </a:rPr>
              <a:t>Eucharistie </a:t>
            </a:r>
            <a:r>
              <a:rPr lang="fr-FR" sz="2800" i="0" dirty="0">
                <a:solidFill>
                  <a:srgbClr val="99CCFF"/>
                </a:solidFill>
                <a:latin typeface="Comic Sans MS" pitchFamily="66" charset="0"/>
              </a:rPr>
              <a:t>-&gt; Communion </a:t>
            </a:r>
            <a:endParaRPr lang="fr-FR" sz="2800" i="0" dirty="0">
              <a:solidFill>
                <a:srgbClr val="99C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73393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Rectangle 3"/>
          <p:cNvSpPr>
            <a:spLocks noChangeArrowheads="1"/>
          </p:cNvSpPr>
          <p:nvPr/>
        </p:nvSpPr>
        <p:spPr bwMode="auto">
          <a:xfrm>
            <a:off x="-1588" y="332656"/>
            <a:ext cx="9398124" cy="6063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fr-FR" altLang="fr-FR" sz="800" i="0" dirty="0" smtClean="0">
              <a:solidFill>
                <a:schemeClr val="bg1"/>
              </a:solidFill>
            </a:endParaRPr>
          </a:p>
          <a:p>
            <a:r>
              <a:rPr lang="fr-FR" sz="3000" b="1" dirty="0" smtClean="0">
                <a:solidFill>
                  <a:srgbClr val="FFFF00"/>
                </a:solidFill>
              </a:rPr>
              <a:t>Venez, approchons-nous de la Table du Christ</a:t>
            </a:r>
            <a:r>
              <a:rPr lang="fr-FR" sz="3000" dirty="0" smtClean="0">
                <a:solidFill>
                  <a:srgbClr val="FFFF00"/>
                </a:solidFill>
              </a:rPr>
              <a:t/>
            </a:r>
            <a:br>
              <a:rPr lang="fr-FR" sz="3000" dirty="0" smtClean="0">
                <a:solidFill>
                  <a:srgbClr val="FFFF00"/>
                </a:solidFill>
              </a:rPr>
            </a:br>
            <a:r>
              <a:rPr lang="fr-FR" sz="3000" b="1" dirty="0" smtClean="0">
                <a:solidFill>
                  <a:srgbClr val="FFFF00"/>
                </a:solidFill>
              </a:rPr>
              <a:t>Il nous livre son Corps et son Sang</a:t>
            </a:r>
            <a:r>
              <a:rPr lang="fr-FR" sz="3000" dirty="0" smtClean="0">
                <a:solidFill>
                  <a:srgbClr val="FFFF00"/>
                </a:solidFill>
              </a:rPr>
              <a:t/>
            </a:r>
            <a:br>
              <a:rPr lang="fr-FR" sz="3000" dirty="0" smtClean="0">
                <a:solidFill>
                  <a:srgbClr val="FFFF00"/>
                </a:solidFill>
              </a:rPr>
            </a:br>
            <a:r>
              <a:rPr lang="fr-FR" sz="3000" b="1" dirty="0" smtClean="0">
                <a:solidFill>
                  <a:srgbClr val="FFFF00"/>
                </a:solidFill>
              </a:rPr>
              <a:t>Il se fait nourriture, Pain de Vie éternelle</a:t>
            </a:r>
            <a:r>
              <a:rPr lang="fr-FR" sz="3000" dirty="0" smtClean="0">
                <a:solidFill>
                  <a:srgbClr val="FFFF00"/>
                </a:solidFill>
              </a:rPr>
              <a:t/>
            </a:r>
            <a:br>
              <a:rPr lang="fr-FR" sz="3000" dirty="0" smtClean="0">
                <a:solidFill>
                  <a:srgbClr val="FFFF00"/>
                </a:solidFill>
              </a:rPr>
            </a:br>
            <a:r>
              <a:rPr lang="fr-FR" sz="3000" b="1" dirty="0" smtClean="0">
                <a:solidFill>
                  <a:srgbClr val="FFFF00"/>
                </a:solidFill>
              </a:rPr>
              <a:t>Nous fait boire à la coupe des Noces de l’Agneau.</a:t>
            </a:r>
            <a:endParaRPr lang="fr-FR" sz="3000" dirty="0" smtClean="0">
              <a:solidFill>
                <a:srgbClr val="FFFF00"/>
              </a:solidFill>
            </a:endParaRPr>
          </a:p>
          <a:p>
            <a:endParaRPr lang="fr-FR" altLang="fr-FR" sz="800" dirty="0" smtClean="0">
              <a:solidFill>
                <a:schemeClr val="bg1"/>
              </a:solidFill>
            </a:endParaRPr>
          </a:p>
          <a:p>
            <a:endParaRPr lang="fr-FR" altLang="fr-FR" sz="800" dirty="0" smtClean="0">
              <a:solidFill>
                <a:schemeClr val="bg1"/>
              </a:solidFill>
            </a:endParaRPr>
          </a:p>
          <a:p>
            <a:pPr marL="355600" indent="-355600"/>
            <a:r>
              <a:rPr lang="fr-FR" sz="3000" i="0" dirty="0" smtClean="0">
                <a:solidFill>
                  <a:schemeClr val="bg1"/>
                </a:solidFill>
              </a:rPr>
              <a:t>7. </a:t>
            </a:r>
            <a:r>
              <a:rPr lang="fr-FR" sz="2800" i="0" dirty="0" smtClean="0">
                <a:solidFill>
                  <a:schemeClr val="bg1"/>
                </a:solidFill>
              </a:rPr>
              <a:t>Lorsque </a:t>
            </a:r>
            <a:r>
              <a:rPr lang="fr-FR" sz="2800" i="0" dirty="0" err="1" smtClean="0">
                <a:solidFill>
                  <a:schemeClr val="bg1"/>
                </a:solidFill>
              </a:rPr>
              <a:t>Melchisedeq</a:t>
            </a:r>
            <a:r>
              <a:rPr lang="fr-FR" sz="2800" i="0" dirty="0" smtClean="0">
                <a:solidFill>
                  <a:schemeClr val="bg1"/>
                </a:solidFill>
              </a:rPr>
              <a:t> accueillit Abraham,		</a:t>
            </a:r>
            <a:br>
              <a:rPr lang="fr-FR" sz="2800" i="0" dirty="0" smtClean="0">
                <a:solidFill>
                  <a:schemeClr val="bg1"/>
                </a:solidFill>
              </a:rPr>
            </a:br>
            <a:r>
              <a:rPr lang="fr-FR" sz="2800" i="0" dirty="0" smtClean="0">
                <a:solidFill>
                  <a:schemeClr val="bg1"/>
                </a:solidFill>
              </a:rPr>
              <a:t>Lui le roi et Grand-Prêtre, adorant le Très-Haut,</a:t>
            </a:r>
            <a:br>
              <a:rPr lang="fr-FR" sz="2800" i="0" dirty="0" smtClean="0">
                <a:solidFill>
                  <a:schemeClr val="bg1"/>
                </a:solidFill>
              </a:rPr>
            </a:br>
            <a:r>
              <a:rPr lang="fr-FR" sz="2800" i="0" dirty="0" smtClean="0">
                <a:solidFill>
                  <a:schemeClr val="bg1"/>
                </a:solidFill>
              </a:rPr>
              <a:t>Scella une Alliance par le pain et le vin :</a:t>
            </a:r>
            <a:br>
              <a:rPr lang="fr-FR" sz="2800" i="0" dirty="0" smtClean="0">
                <a:solidFill>
                  <a:schemeClr val="bg1"/>
                </a:solidFill>
              </a:rPr>
            </a:br>
            <a:r>
              <a:rPr lang="fr-FR" sz="2800" i="0" dirty="0" smtClean="0">
                <a:solidFill>
                  <a:schemeClr val="bg1"/>
                </a:solidFill>
              </a:rPr>
              <a:t>Il bénit Abraham et fut signe du Christ.</a:t>
            </a:r>
          </a:p>
          <a:p>
            <a:pPr marL="355600" indent="-355600"/>
            <a:endParaRPr lang="fr-FR" sz="800" i="0" dirty="0" smtClean="0">
              <a:solidFill>
                <a:schemeClr val="bg1"/>
              </a:solidFill>
            </a:endParaRPr>
          </a:p>
          <a:p>
            <a:pPr marL="355600" lvl="0" indent="-355600"/>
            <a:endParaRPr lang="fr-FR" sz="800" i="0" dirty="0" smtClean="0">
              <a:solidFill>
                <a:schemeClr val="bg1"/>
              </a:solidFill>
            </a:endParaRPr>
          </a:p>
          <a:p>
            <a:pPr marL="355600" indent="-355600"/>
            <a:r>
              <a:rPr lang="fr-FR" sz="3000" i="0" dirty="0" smtClean="0">
                <a:solidFill>
                  <a:schemeClr val="bg1"/>
                </a:solidFill>
              </a:rPr>
              <a:t>8. </a:t>
            </a:r>
            <a:r>
              <a:rPr lang="fr-FR" sz="2800" i="0" dirty="0" smtClean="0">
                <a:solidFill>
                  <a:schemeClr val="bg1"/>
                </a:solidFill>
              </a:rPr>
              <a:t>Dieu entendit la voix de son peuple en douleur 	</a:t>
            </a:r>
            <a:br>
              <a:rPr lang="fr-FR" sz="2800" i="0" dirty="0" smtClean="0">
                <a:solidFill>
                  <a:schemeClr val="bg1"/>
                </a:solidFill>
              </a:rPr>
            </a:br>
            <a:r>
              <a:rPr lang="fr-FR" sz="2800" i="0" dirty="0" smtClean="0">
                <a:solidFill>
                  <a:schemeClr val="bg1"/>
                </a:solidFill>
              </a:rPr>
              <a:t>Il envoya Moïse libérer ses enfants.</a:t>
            </a:r>
            <a:br>
              <a:rPr lang="fr-FR" sz="2800" i="0" dirty="0" smtClean="0">
                <a:solidFill>
                  <a:schemeClr val="bg1"/>
                </a:solidFill>
              </a:rPr>
            </a:br>
            <a:r>
              <a:rPr lang="fr-FR" sz="2800" i="0" dirty="0" smtClean="0">
                <a:solidFill>
                  <a:schemeClr val="bg1"/>
                </a:solidFill>
              </a:rPr>
              <a:t>Ils mangèrent la Pâque, le bâton à la main,		</a:t>
            </a:r>
            <a:br>
              <a:rPr lang="fr-FR" sz="2800" i="0" dirty="0" smtClean="0">
                <a:solidFill>
                  <a:schemeClr val="bg1"/>
                </a:solidFill>
              </a:rPr>
            </a:br>
            <a:r>
              <a:rPr lang="fr-FR" sz="2800" i="0" dirty="0" smtClean="0">
                <a:solidFill>
                  <a:schemeClr val="bg1"/>
                </a:solidFill>
              </a:rPr>
              <a:t>Et la manne au désert comme un pain quotidien.</a:t>
            </a:r>
            <a:r>
              <a:rPr lang="fr-FR" sz="2800" b="1" dirty="0" smtClean="0"/>
              <a:t> </a:t>
            </a:r>
            <a:endParaRPr lang="fr-FR" sz="2800" i="0" dirty="0" smtClean="0">
              <a:solidFill>
                <a:schemeClr val="bg1"/>
              </a:solidFill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800" i="0" dirty="0">
                <a:solidFill>
                  <a:srgbClr val="00CC00"/>
                </a:solidFill>
                <a:latin typeface="Comic Sans MS" pitchFamily="66" charset="0"/>
              </a:rPr>
              <a:t>Liturgie de </a:t>
            </a:r>
            <a:r>
              <a:rPr lang="fr-FR" sz="2800" i="0" dirty="0" smtClean="0">
                <a:solidFill>
                  <a:srgbClr val="00CC00"/>
                </a:solidFill>
                <a:latin typeface="Comic Sans MS" pitchFamily="66" charset="0"/>
              </a:rPr>
              <a:t>l’</a:t>
            </a:r>
            <a:r>
              <a:rPr lang="fr-FR" sz="2800" i="0" dirty="0" smtClean="0">
                <a:solidFill>
                  <a:srgbClr val="FFC000"/>
                </a:solidFill>
                <a:latin typeface="Comic Sans MS" pitchFamily="66" charset="0"/>
              </a:rPr>
              <a:t>Eucharistie </a:t>
            </a:r>
            <a:r>
              <a:rPr lang="fr-FR" sz="2800" i="0" dirty="0">
                <a:solidFill>
                  <a:srgbClr val="99CCFF"/>
                </a:solidFill>
                <a:latin typeface="Comic Sans MS" pitchFamily="66" charset="0"/>
              </a:rPr>
              <a:t>-&gt; Communion </a:t>
            </a:r>
            <a:endParaRPr lang="fr-FR" sz="2800" i="0" dirty="0">
              <a:solidFill>
                <a:srgbClr val="99C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82938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Rectangle 3"/>
          <p:cNvSpPr>
            <a:spLocks noChangeArrowheads="1"/>
          </p:cNvSpPr>
          <p:nvPr/>
        </p:nvSpPr>
        <p:spPr bwMode="auto">
          <a:xfrm>
            <a:off x="-1588" y="332656"/>
            <a:ext cx="9398124" cy="6063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fr-FR" altLang="fr-FR" sz="800" i="0" dirty="0" smtClean="0">
              <a:solidFill>
                <a:schemeClr val="bg1"/>
              </a:solidFill>
            </a:endParaRPr>
          </a:p>
          <a:p>
            <a:r>
              <a:rPr lang="fr-FR" sz="3000" b="1" dirty="0" smtClean="0">
                <a:solidFill>
                  <a:srgbClr val="FFFF00"/>
                </a:solidFill>
              </a:rPr>
              <a:t>Venez, approchons-nous de la Table du Christ</a:t>
            </a:r>
            <a:r>
              <a:rPr lang="fr-FR" sz="3000" dirty="0" smtClean="0">
                <a:solidFill>
                  <a:srgbClr val="FFFF00"/>
                </a:solidFill>
              </a:rPr>
              <a:t/>
            </a:r>
            <a:br>
              <a:rPr lang="fr-FR" sz="3000" dirty="0" smtClean="0">
                <a:solidFill>
                  <a:srgbClr val="FFFF00"/>
                </a:solidFill>
              </a:rPr>
            </a:br>
            <a:r>
              <a:rPr lang="fr-FR" sz="3000" b="1" dirty="0" smtClean="0">
                <a:solidFill>
                  <a:srgbClr val="FFFF00"/>
                </a:solidFill>
              </a:rPr>
              <a:t>Il nous livre son Corps et son Sang</a:t>
            </a:r>
            <a:r>
              <a:rPr lang="fr-FR" sz="3000" dirty="0" smtClean="0">
                <a:solidFill>
                  <a:srgbClr val="FFFF00"/>
                </a:solidFill>
              </a:rPr>
              <a:t/>
            </a:r>
            <a:br>
              <a:rPr lang="fr-FR" sz="3000" dirty="0" smtClean="0">
                <a:solidFill>
                  <a:srgbClr val="FFFF00"/>
                </a:solidFill>
              </a:rPr>
            </a:br>
            <a:r>
              <a:rPr lang="fr-FR" sz="3000" b="1" dirty="0" smtClean="0">
                <a:solidFill>
                  <a:srgbClr val="FFFF00"/>
                </a:solidFill>
              </a:rPr>
              <a:t>Il se fait nourriture, Pain de Vie éternelle</a:t>
            </a:r>
            <a:r>
              <a:rPr lang="fr-FR" sz="3000" dirty="0" smtClean="0">
                <a:solidFill>
                  <a:srgbClr val="FFFF00"/>
                </a:solidFill>
              </a:rPr>
              <a:t/>
            </a:r>
            <a:br>
              <a:rPr lang="fr-FR" sz="3000" dirty="0" smtClean="0">
                <a:solidFill>
                  <a:srgbClr val="FFFF00"/>
                </a:solidFill>
              </a:rPr>
            </a:br>
            <a:r>
              <a:rPr lang="fr-FR" sz="3000" b="1" dirty="0" smtClean="0">
                <a:solidFill>
                  <a:srgbClr val="FFFF00"/>
                </a:solidFill>
              </a:rPr>
              <a:t>Nous fait boire à la coupe des Noces de l’Agneau.</a:t>
            </a:r>
            <a:endParaRPr lang="fr-FR" sz="3000" dirty="0" smtClean="0">
              <a:solidFill>
                <a:srgbClr val="FFFF00"/>
              </a:solidFill>
            </a:endParaRPr>
          </a:p>
          <a:p>
            <a:endParaRPr lang="fr-FR" altLang="fr-FR" sz="800" dirty="0" smtClean="0">
              <a:solidFill>
                <a:schemeClr val="bg1"/>
              </a:solidFill>
            </a:endParaRPr>
          </a:p>
          <a:p>
            <a:endParaRPr lang="fr-FR" altLang="fr-FR" sz="800" dirty="0" smtClean="0">
              <a:solidFill>
                <a:schemeClr val="bg1"/>
              </a:solidFill>
            </a:endParaRPr>
          </a:p>
          <a:p>
            <a:pPr marL="355600" indent="-355600"/>
            <a:r>
              <a:rPr lang="fr-FR" sz="3000" i="0" dirty="0" smtClean="0">
                <a:solidFill>
                  <a:schemeClr val="bg1"/>
                </a:solidFill>
              </a:rPr>
              <a:t>9. </a:t>
            </a:r>
            <a:r>
              <a:rPr lang="fr-FR" sz="2800" i="0" dirty="0" smtClean="0">
                <a:solidFill>
                  <a:schemeClr val="bg1"/>
                </a:solidFill>
              </a:rPr>
              <a:t>Restant le seul témoin au cœur brûlant pour Dieu, </a:t>
            </a:r>
            <a:br>
              <a:rPr lang="fr-FR" sz="2800" i="0" dirty="0" smtClean="0">
                <a:solidFill>
                  <a:schemeClr val="bg1"/>
                </a:solidFill>
              </a:rPr>
            </a:br>
            <a:r>
              <a:rPr lang="fr-FR" sz="2800" i="0" dirty="0" smtClean="0">
                <a:solidFill>
                  <a:schemeClr val="bg1"/>
                </a:solidFill>
              </a:rPr>
              <a:t>Élie fut le prophète de feu et de douceur.</a:t>
            </a:r>
            <a:br>
              <a:rPr lang="fr-FR" sz="2800" i="0" dirty="0" smtClean="0">
                <a:solidFill>
                  <a:schemeClr val="bg1"/>
                </a:solidFill>
              </a:rPr>
            </a:br>
            <a:r>
              <a:rPr lang="fr-FR" sz="2800" i="0" dirty="0" smtClean="0">
                <a:solidFill>
                  <a:schemeClr val="bg1"/>
                </a:solidFill>
              </a:rPr>
              <a:t>C’est grâce au pain des anges qu’il put gravir l’Horeb </a:t>
            </a:r>
            <a:br>
              <a:rPr lang="fr-FR" sz="2800" i="0" dirty="0" smtClean="0">
                <a:solidFill>
                  <a:schemeClr val="bg1"/>
                </a:solidFill>
              </a:rPr>
            </a:br>
            <a:r>
              <a:rPr lang="fr-FR" sz="2800" i="0" dirty="0" smtClean="0">
                <a:solidFill>
                  <a:schemeClr val="bg1"/>
                </a:solidFill>
              </a:rPr>
              <a:t>Et découvrir son Dieu dans un souffle d’amour.</a:t>
            </a:r>
            <a:r>
              <a:rPr lang="fr-FR" sz="2800" b="1" i="0" dirty="0" smtClean="0">
                <a:solidFill>
                  <a:schemeClr val="bg1"/>
                </a:solidFill>
              </a:rPr>
              <a:t> </a:t>
            </a:r>
            <a:endParaRPr lang="fr-FR" sz="2800" i="0" dirty="0" smtClean="0">
              <a:solidFill>
                <a:schemeClr val="bg1"/>
              </a:solidFill>
            </a:endParaRPr>
          </a:p>
          <a:p>
            <a:pPr marL="355600" indent="-355600"/>
            <a:endParaRPr lang="fr-FR" sz="800" i="0" dirty="0" smtClean="0">
              <a:solidFill>
                <a:schemeClr val="bg1"/>
              </a:solidFill>
            </a:endParaRPr>
          </a:p>
          <a:p>
            <a:pPr marL="355600" lvl="0" indent="-355600"/>
            <a:endParaRPr lang="fr-FR" sz="800" i="0" dirty="0" smtClean="0">
              <a:solidFill>
                <a:schemeClr val="bg1"/>
              </a:solidFill>
            </a:endParaRPr>
          </a:p>
          <a:p>
            <a:pPr marL="355600" indent="-355600"/>
            <a:r>
              <a:rPr lang="fr-FR" sz="3000" i="0" dirty="0" smtClean="0">
                <a:solidFill>
                  <a:schemeClr val="bg1"/>
                </a:solidFill>
              </a:rPr>
              <a:t>10. </a:t>
            </a:r>
            <a:r>
              <a:rPr lang="fr-FR" sz="2800" i="0" dirty="0" smtClean="0">
                <a:solidFill>
                  <a:schemeClr val="bg1"/>
                </a:solidFill>
              </a:rPr>
              <a:t>Osée fut envoyé pour épouser </a:t>
            </a:r>
            <a:r>
              <a:rPr lang="fr-FR" sz="2800" i="0" dirty="0" err="1" smtClean="0">
                <a:solidFill>
                  <a:schemeClr val="bg1"/>
                </a:solidFill>
              </a:rPr>
              <a:t>Gomer</a:t>
            </a:r>
            <a:r>
              <a:rPr lang="fr-FR" sz="2800" b="1" i="0" dirty="0" smtClean="0">
                <a:solidFill>
                  <a:schemeClr val="bg1"/>
                </a:solidFill>
              </a:rPr>
              <a:t>,</a:t>
            </a:r>
            <a:r>
              <a:rPr lang="fr-FR" sz="2800" i="0" dirty="0" smtClean="0">
                <a:solidFill>
                  <a:schemeClr val="bg1"/>
                </a:solidFill>
              </a:rPr>
              <a:t> 		</a:t>
            </a:r>
            <a:br>
              <a:rPr lang="fr-FR" sz="2800" i="0" dirty="0" smtClean="0">
                <a:solidFill>
                  <a:schemeClr val="bg1"/>
                </a:solidFill>
              </a:rPr>
            </a:br>
            <a:r>
              <a:rPr lang="fr-FR" sz="2800" i="0" dirty="0" smtClean="0">
                <a:solidFill>
                  <a:schemeClr val="bg1"/>
                </a:solidFill>
              </a:rPr>
              <a:t>Il souffrit l’adultère, l’emmena au désert,</a:t>
            </a:r>
            <a:r>
              <a:rPr lang="fr-FR" sz="2800" b="1" i="0" dirty="0" smtClean="0">
                <a:solidFill>
                  <a:schemeClr val="bg1"/>
                </a:solidFill>
              </a:rPr>
              <a:t> 		 </a:t>
            </a:r>
            <a:r>
              <a:rPr lang="fr-FR" sz="2800" i="0" dirty="0" smtClean="0">
                <a:solidFill>
                  <a:schemeClr val="bg1"/>
                </a:solidFill>
              </a:rPr>
              <a:t/>
            </a:r>
            <a:br>
              <a:rPr lang="fr-FR" sz="2800" i="0" dirty="0" smtClean="0">
                <a:solidFill>
                  <a:schemeClr val="bg1"/>
                </a:solidFill>
              </a:rPr>
            </a:br>
            <a:r>
              <a:rPr lang="fr-FR" sz="2800" i="0" dirty="0" smtClean="0">
                <a:solidFill>
                  <a:schemeClr val="bg1"/>
                </a:solidFill>
              </a:rPr>
              <a:t>Lui donna l’huile fraîche, et le pain, et le vin</a:t>
            </a:r>
            <a:r>
              <a:rPr lang="fr-FR" sz="2800" b="1" i="0" dirty="0" smtClean="0">
                <a:solidFill>
                  <a:schemeClr val="bg1"/>
                </a:solidFill>
              </a:rPr>
              <a:t>, 	</a:t>
            </a:r>
            <a:br>
              <a:rPr lang="fr-FR" sz="2800" b="1" i="0" dirty="0" smtClean="0">
                <a:solidFill>
                  <a:schemeClr val="bg1"/>
                </a:solidFill>
              </a:rPr>
            </a:br>
            <a:r>
              <a:rPr lang="fr-FR" sz="2800" i="0" dirty="0" smtClean="0">
                <a:solidFill>
                  <a:schemeClr val="bg1"/>
                </a:solidFill>
              </a:rPr>
              <a:t>En signes de l’Époux du peuple racheté.	</a:t>
            </a: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800" i="0" dirty="0">
                <a:solidFill>
                  <a:srgbClr val="00CC00"/>
                </a:solidFill>
                <a:latin typeface="Comic Sans MS" pitchFamily="66" charset="0"/>
              </a:rPr>
              <a:t>Liturgie de </a:t>
            </a:r>
            <a:r>
              <a:rPr lang="fr-FR" sz="2800" i="0" dirty="0" smtClean="0">
                <a:solidFill>
                  <a:srgbClr val="00CC00"/>
                </a:solidFill>
                <a:latin typeface="Comic Sans MS" pitchFamily="66" charset="0"/>
              </a:rPr>
              <a:t>l’</a:t>
            </a:r>
            <a:r>
              <a:rPr lang="fr-FR" sz="2800" i="0" dirty="0" smtClean="0">
                <a:solidFill>
                  <a:srgbClr val="FFC000"/>
                </a:solidFill>
                <a:latin typeface="Comic Sans MS" pitchFamily="66" charset="0"/>
              </a:rPr>
              <a:t>Eucharistie </a:t>
            </a:r>
            <a:r>
              <a:rPr lang="fr-FR" sz="2800" i="0" dirty="0">
                <a:solidFill>
                  <a:srgbClr val="99CCFF"/>
                </a:solidFill>
                <a:latin typeface="Comic Sans MS" pitchFamily="66" charset="0"/>
              </a:rPr>
              <a:t>-&gt; Communion </a:t>
            </a:r>
            <a:endParaRPr lang="fr-FR" sz="2800" i="0" dirty="0">
              <a:solidFill>
                <a:srgbClr val="99CCFF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7884368" y="5805264"/>
            <a:ext cx="1143000" cy="874426"/>
          </a:xfrm>
          <a:prstGeom prst="roundRect">
            <a:avLst>
              <a:gd name="adj" fmla="val 18561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321957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5456</TotalTime>
  <Words>70</Words>
  <Application>Microsoft Office PowerPoint</Application>
  <PresentationFormat>Affichage à l'écran (4:3)</PresentationFormat>
  <Paragraphs>49</Paragraphs>
  <Slides>5</Slides>
  <Notes>5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Modèle par défaut</vt:lpstr>
      <vt:lpstr>Diapositive 1</vt:lpstr>
      <vt:lpstr>Diapositive 2</vt:lpstr>
      <vt:lpstr>Diapositive 3</vt:lpstr>
      <vt:lpstr>Diapositive 4</vt:lpstr>
      <vt:lpstr>Diapositive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MANU MARGOT</dc:creator>
  <cp:lastModifiedBy>DASSAULT SYSTEMES</cp:lastModifiedBy>
  <cp:revision>674</cp:revision>
  <cp:lastPrinted>2017-10-06T11:59:14Z</cp:lastPrinted>
  <dcterms:created xsi:type="dcterms:W3CDTF">2009-10-17T16:00:12Z</dcterms:created>
  <dcterms:modified xsi:type="dcterms:W3CDTF">2019-12-11T07:19:40Z</dcterms:modified>
</cp:coreProperties>
</file>